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2" r:id="rId5"/>
    <p:sldId id="297" r:id="rId6"/>
    <p:sldId id="298" r:id="rId7"/>
    <p:sldId id="256" r:id="rId8"/>
    <p:sldId id="302" r:id="rId9"/>
    <p:sldId id="300" r:id="rId10"/>
    <p:sldId id="299" r:id="rId11"/>
    <p:sldId id="301" r:id="rId12"/>
  </p:sldIdLst>
  <p:sldSz cx="12192000" cy="6858000"/>
  <p:notesSz cx="6858000" cy="9144000"/>
  <p:defaultTextStyle>
    <a:defPPr rtl="0">
      <a:defRPr lang="fr-fr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774" autoAdjust="0"/>
  </p:normalViewPr>
  <p:slideViewPr>
    <p:cSldViewPr>
      <p:cViewPr varScale="1">
        <p:scale>
          <a:sx n="123" d="100"/>
          <a:sy n="123" d="100"/>
        </p:scale>
        <p:origin x="114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07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D9369FB-4D27-4A4B-A0C9-4E4B17C972B8}" type="datetime1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4ED236-93D1-4074-ADBA-531A625F6D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pPr rtl="0"/>
            <a:fld id="{8DF64E6B-31CD-41FD-B748-C66DB9277670}" type="datetime1">
              <a:rPr lang="fr-FR" noProof="0" smtClean="0"/>
              <a:t>25/05/2021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pPr rtl="0"/>
            <a:fld id="{87D77045-401A-4D5E-BFE3-54C21A8A6634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7D77045-401A-4D5E-BFE3-54C21A8A6634}" type="slidenum">
              <a:rPr lang="fr-FR" smtClean="0"/>
              <a:pPr rtl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80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12192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8636000" y="6416676"/>
            <a:ext cx="2844800" cy="365125"/>
          </a:xfrm>
        </p:spPr>
        <p:txBody>
          <a:bodyPr rtlCol="0"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pPr rtl="0"/>
            <a:fld id="{9F3F9B28-9277-489B-A162-41C25EC9F698}" type="datetime1">
              <a:rPr lang="fr-FR" noProof="0" smtClean="0"/>
              <a:t>25/05/2021</a:t>
            </a:fld>
            <a:endParaRPr lang="fr-FR" noProof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1219200" y="6416676"/>
            <a:ext cx="74168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1480800" y="6416676"/>
            <a:ext cx="609600" cy="365125"/>
          </a:xfrm>
        </p:spPr>
        <p:txBody>
          <a:bodyPr rtlCol="0"/>
          <a:lstStyle/>
          <a:p>
            <a:pPr rtl="0"/>
            <a:fld id="{72AC53DF-4216-466D-99A7-94400E6C2A2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Titre 7"/>
          <p:cNvSpPr>
            <a:spLocks noGrp="1"/>
          </p:cNvSpPr>
          <p:nvPr>
            <p:ph type="ctrTitle" hasCustomPrompt="1"/>
          </p:nvPr>
        </p:nvSpPr>
        <p:spPr>
          <a:xfrm>
            <a:off x="609600" y="2819400"/>
            <a:ext cx="10972800" cy="691896"/>
          </a:xfrm>
        </p:spPr>
        <p:txBody>
          <a:bodyPr rtlCol="0"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3638551"/>
            <a:ext cx="10972800" cy="639762"/>
          </a:xfrm>
        </p:spPr>
        <p:txBody>
          <a:bodyPr rtlCol="0" anchor="ctr"/>
          <a:lstStyle>
            <a:lvl1pPr marL="0" indent="0" algn="ctr" rtl="0">
              <a:spcBef>
                <a:spcPts val="0"/>
              </a:spcBef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 rtl="0">
              <a:spcBef>
                <a:spcPts val="0"/>
              </a:spcBef>
            </a:pPr>
            <a:r>
              <a:rPr lang="fr-FR" noProof="0"/>
              <a:t>Votre nom, Nom de votre enseignant</a:t>
            </a:r>
          </a:p>
          <a:p>
            <a:pPr marL="0" rtl="0">
              <a:spcBef>
                <a:spcPts val="0"/>
              </a:spcBef>
            </a:pPr>
            <a:r>
              <a:rPr lang="fr-FR" noProof="0"/>
              <a:t>Votre établissement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609600"/>
          </a:xfrm>
        </p:spPr>
        <p:txBody>
          <a:bodyPr rtlCol="0"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914400" y="1600200"/>
            <a:ext cx="10363200" cy="4572000"/>
          </a:xfrm>
        </p:spPr>
        <p:txBody>
          <a:bodyPr rtlCol="0"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AB8846-E6DB-4A4C-B78B-3683A28BEDAF}" type="datetime1">
              <a:rPr lang="fr-FR" noProof="0" smtClean="0"/>
              <a:t>25/05/2021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3352801"/>
            <a:ext cx="10363200" cy="1974059"/>
          </a:xfrm>
          <a:effectLst/>
        </p:spPr>
        <p:txBody>
          <a:bodyPr rtlCol="0"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219200" y="5334000"/>
            <a:ext cx="10363200" cy="1052512"/>
          </a:xfrm>
        </p:spPr>
        <p:txBody>
          <a:bodyPr rtlCol="0"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39DEF9-C710-45DC-B96F-195C76ED2CDF}" type="datetime1">
              <a:rPr lang="fr-FR" noProof="0" smtClean="0"/>
              <a:t>25/05/2021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>
          <a:xfrm>
            <a:off x="1219200" y="6416676"/>
            <a:ext cx="74168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cap="all" baseline="0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19125" y="1371601"/>
            <a:ext cx="5384800" cy="4525963"/>
          </a:xfrm>
        </p:spPr>
        <p:txBody>
          <a:bodyPr rtlCol="0"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07125" y="1371601"/>
            <a:ext cx="5384800" cy="4525963"/>
          </a:xfrm>
        </p:spPr>
        <p:txBody>
          <a:bodyPr rtlCol="0"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pPr rtl="0"/>
            <a:fld id="{8B656CBD-23FF-40D1-914D-CF1F9B77BCFE}" type="datetime1">
              <a:rPr lang="fr-FR" noProof="0" smtClean="0"/>
              <a:t>25/05/2021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684306"/>
            <a:ext cx="10972800" cy="53489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 du masque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9600" y="1809750"/>
            <a:ext cx="5386917" cy="639762"/>
          </a:xfrm>
        </p:spPr>
        <p:txBody>
          <a:bodyPr rtlCol="0"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193368" y="1809750"/>
            <a:ext cx="5389033" cy="639762"/>
          </a:xfrm>
        </p:spPr>
        <p:txBody>
          <a:bodyPr rtlCol="0"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 hasCustomPrompt="1"/>
          </p:nvPr>
        </p:nvSpPr>
        <p:spPr>
          <a:xfrm>
            <a:off x="609600" y="2459037"/>
            <a:ext cx="5386917" cy="3959352"/>
          </a:xfrm>
        </p:spPr>
        <p:txBody>
          <a:bodyPr rtlCol="0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93368" y="2459037"/>
            <a:ext cx="5389033" cy="3959352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AF7F93-D78C-4648-8274-CFB479E0DB2F}" type="datetime1">
              <a:rPr lang="fr-FR" noProof="0" smtClean="0"/>
              <a:t>25/05/2021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4306"/>
            <a:ext cx="10972800" cy="53489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A63404-95E9-4C2A-84CC-11A7060B4759}" type="datetime1">
              <a:rPr lang="fr-FR" noProof="0" smtClean="0"/>
              <a:t>25/05/2021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708C8-A7F5-4722-B4C9-002B4067E3FC}" type="datetime1">
              <a:rPr lang="fr-FR" noProof="0" smtClean="0"/>
              <a:t>25/05/2021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4400" y="1676400"/>
            <a:ext cx="3352800" cy="4330700"/>
          </a:xfrm>
        </p:spPr>
        <p:txBody>
          <a:bodyPr rtlCol="0"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0" y="1676400"/>
            <a:ext cx="7315200" cy="43307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04A79-A83A-459B-B5AB-2C029C78C9D7}" type="datetime1">
              <a:rPr lang="fr-FR" noProof="0" smtClean="0"/>
              <a:t>25/05/2021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4306"/>
            <a:ext cx="10972800" cy="53489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cap="all" baseline="0" noProof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914400" y="684306"/>
            <a:ext cx="10363200" cy="534894"/>
          </a:xfrm>
          <a:prstGeom prst="rect">
            <a:avLst/>
          </a:prstGeom>
        </p:spPr>
        <p:txBody>
          <a:bodyPr vert="horz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914400" y="1582777"/>
            <a:ext cx="10363200" cy="45720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pPr rtl="0"/>
            <a:fld id="{8F71DB58-8F8A-495F-AEA0-435B27A95106}" type="datetime1">
              <a:rPr lang="fr-FR" sz="1100" noProof="0" smtClean="0">
                <a:solidFill>
                  <a:schemeClr val="tx2"/>
                </a:solidFill>
              </a:rPr>
              <a:t>25/05/2021</a:t>
            </a:fld>
            <a:endParaRPr lang="fr-FR" sz="1100" noProof="0">
              <a:solidFill>
                <a:schemeClr val="tx2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pPr rtl="0"/>
            <a:endParaRPr lang="fr-FR" noProof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 rtl="0"/>
            <a:fld id="{72AC53DF-4216-466D-99A7-94400E6C2A25}" type="slidenum">
              <a:rPr lang="fr-FR" sz="1200" noProof="0" smtClean="0">
                <a:solidFill>
                  <a:schemeClr val="tx2"/>
                </a:solidFill>
              </a:rPr>
              <a:pPr algn="l"/>
              <a:t>‹N°›</a:t>
            </a:fld>
            <a:endParaRPr lang="fr-FR" sz="1200" noProof="0">
              <a:solidFill>
                <a:schemeClr val="tx2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5435600" y="1371600"/>
            <a:ext cx="1320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/>
                </a:solidFill>
              </a:rPr>
              <a:t>N-Body </a:t>
            </a:r>
            <a:r>
              <a:rPr lang="fr-FR" dirty="0" err="1">
                <a:solidFill>
                  <a:schemeClr val="tx1"/>
                </a:solidFill>
              </a:rPr>
              <a:t>Problem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wrap="square" tIns="0" rtlCol="0" anchor="ctr">
            <a:normAutofit/>
          </a:bodyPr>
          <a:lstStyle/>
          <a:p>
            <a:r>
              <a:rPr lang="fr-FR" dirty="0"/>
              <a:t>Projet IN104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C07505-1110-444D-9F0B-00814AF8BB65}"/>
              </a:ext>
            </a:extLst>
          </p:cNvPr>
          <p:cNvSpPr txBox="1"/>
          <p:nvPr/>
        </p:nvSpPr>
        <p:spPr>
          <a:xfrm>
            <a:off x="10439400" y="6096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Victor Defrance</a:t>
            </a:r>
          </a:p>
          <a:p>
            <a:r>
              <a:rPr lang="fr-FR" dirty="0"/>
              <a:t>Chloé Balmes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274934-B147-4F49-B102-BAD249AE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D2824C-5362-478C-8B4A-5D0ED8D6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14600"/>
            <a:ext cx="10363200" cy="3048000"/>
          </a:xfrm>
        </p:spPr>
        <p:txBody>
          <a:bodyPr>
            <a:normAutofit lnSpcReduction="10000"/>
          </a:bodyPr>
          <a:lstStyle/>
          <a:p>
            <a:r>
              <a:rPr lang="fr-FR" sz="2800" dirty="0"/>
              <a:t>Utilité des 4 simulations</a:t>
            </a:r>
          </a:p>
          <a:p>
            <a:r>
              <a:rPr lang="fr-FR" sz="2800" dirty="0"/>
              <a:t>Présentation des différentes touches</a:t>
            </a:r>
          </a:p>
          <a:p>
            <a:r>
              <a:rPr lang="fr-FR" sz="2800" dirty="0"/>
              <a:t>L’idée derrière </a:t>
            </a:r>
            <a:r>
              <a:rPr lang="fr-FR" sz="2800" dirty="0" err="1"/>
              <a:t>SimpleEngine</a:t>
            </a:r>
            <a:endParaRPr lang="fr-FR" sz="2800" dirty="0"/>
          </a:p>
          <a:p>
            <a:r>
              <a:rPr lang="fr-FR" sz="2800" dirty="0"/>
              <a:t>Pourquoi avoir régler les collisions dans Engine ?</a:t>
            </a:r>
          </a:p>
          <a:p>
            <a:r>
              <a:rPr lang="fr-FR" sz="2800" dirty="0"/>
              <a:t>Le problème de </a:t>
            </a:r>
            <a:r>
              <a:rPr lang="fr-FR" sz="2800" dirty="0" err="1"/>
              <a:t>Randbytes</a:t>
            </a:r>
            <a:endParaRPr lang="fr-FR" sz="2800" dirty="0"/>
          </a:p>
          <a:p>
            <a:r>
              <a:rPr lang="fr-FR" sz="2800" dirty="0">
                <a:sym typeface="Wingdings" panose="05000000000000000000" pitchFamily="2" charset="2"/>
              </a:rPr>
              <a:t>L’importance de Copy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2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DFB4BA6-63DA-4DC3-8481-BBF49D8F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65" y="3916362"/>
            <a:ext cx="3611563" cy="22558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02D6AF-8699-4740-B229-A1AA309B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5" y="1600200"/>
            <a:ext cx="3611563" cy="2260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3CDA10-FA2E-448E-8F18-3F4DADD5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964" y="1600200"/>
            <a:ext cx="3611563" cy="22590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DC5CF1E-EA1C-416F-9A90-7462AD20E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575" y="3914775"/>
            <a:ext cx="3611563" cy="22574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CB6B9D-6F55-49E2-B928-45821C1D5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609600"/>
          </a:xfrm>
        </p:spPr>
        <p:txBody>
          <a:bodyPr anchor="t">
            <a:normAutofit/>
          </a:bodyPr>
          <a:lstStyle/>
          <a:p>
            <a:r>
              <a:rPr lang="fr-FR" dirty="0"/>
              <a:t>4 simulations / 4 objectifs</a:t>
            </a:r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F201173-73AA-4D23-8C64-D535F9805EC2}"/>
              </a:ext>
            </a:extLst>
          </p:cNvPr>
          <p:cNvSpPr txBox="1"/>
          <p:nvPr/>
        </p:nvSpPr>
        <p:spPr>
          <a:xfrm>
            <a:off x="457200" y="254504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Système solaire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9D7D1D-4A0D-4E67-AC9C-78FCD6C53935}"/>
              </a:ext>
            </a:extLst>
          </p:cNvPr>
          <p:cNvSpPr txBox="1"/>
          <p:nvPr/>
        </p:nvSpPr>
        <p:spPr>
          <a:xfrm>
            <a:off x="9884429" y="25450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Monde pour collision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D83BEC-1E36-41F0-8F0E-53100756544B}"/>
              </a:ext>
            </a:extLst>
          </p:cNvPr>
          <p:cNvSpPr txBox="1"/>
          <p:nvPr/>
        </p:nvSpPr>
        <p:spPr>
          <a:xfrm>
            <a:off x="381000" y="504348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Monde aléatoire</a:t>
            </a:r>
            <a:endParaRPr lang="en-US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E201CA-278D-4655-918A-8B70AE61B669}"/>
              </a:ext>
            </a:extLst>
          </p:cNvPr>
          <p:cNvSpPr txBox="1"/>
          <p:nvPr/>
        </p:nvSpPr>
        <p:spPr>
          <a:xfrm>
            <a:off x="9884428" y="5043487"/>
            <a:ext cx="177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Monde aléatoire gigantesque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5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05130-6B90-4923-B45A-833E435D3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C24A2E-1BE0-463B-9466-E45A2D85B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" t="31156" r="3401" b="30612"/>
          <a:stretch/>
        </p:blipFill>
        <p:spPr>
          <a:xfrm>
            <a:off x="83975" y="84461"/>
            <a:ext cx="6410129" cy="26219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7802C8-51CE-4BD3-9831-24E42E33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2" y="3068615"/>
            <a:ext cx="4770457" cy="3452618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29CAC25-FCC8-4F9D-ACD1-4A25767319F6}"/>
              </a:ext>
            </a:extLst>
          </p:cNvPr>
          <p:cNvSpPr/>
          <p:nvPr/>
        </p:nvSpPr>
        <p:spPr>
          <a:xfrm>
            <a:off x="903812" y="1395413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6605519-05DB-413F-9AA9-181CEFDCF3FE}"/>
              </a:ext>
            </a:extLst>
          </p:cNvPr>
          <p:cNvSpPr/>
          <p:nvPr/>
        </p:nvSpPr>
        <p:spPr>
          <a:xfrm>
            <a:off x="1341962" y="1395413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6BF8EAB-274A-4E3D-83B1-1B2FA9DE4F27}"/>
              </a:ext>
            </a:extLst>
          </p:cNvPr>
          <p:cNvSpPr/>
          <p:nvPr/>
        </p:nvSpPr>
        <p:spPr>
          <a:xfrm>
            <a:off x="1780112" y="1395412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2835C4D-4510-494F-A27F-2CFBF0EBEED3}"/>
              </a:ext>
            </a:extLst>
          </p:cNvPr>
          <p:cNvSpPr/>
          <p:nvPr/>
        </p:nvSpPr>
        <p:spPr>
          <a:xfrm>
            <a:off x="1232424" y="990600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899B917-0353-4175-BC91-F2CB64D79C66}"/>
              </a:ext>
            </a:extLst>
          </p:cNvPr>
          <p:cNvSpPr/>
          <p:nvPr/>
        </p:nvSpPr>
        <p:spPr>
          <a:xfrm>
            <a:off x="570437" y="544178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1BF9CD8-D61D-4362-AC03-2E4BA64FF50E}"/>
              </a:ext>
            </a:extLst>
          </p:cNvPr>
          <p:cNvSpPr/>
          <p:nvPr/>
        </p:nvSpPr>
        <p:spPr>
          <a:xfrm>
            <a:off x="1010968" y="536408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FF6F852-0C0B-424A-93BD-F8BB483912DD}"/>
              </a:ext>
            </a:extLst>
          </p:cNvPr>
          <p:cNvSpPr/>
          <p:nvPr/>
        </p:nvSpPr>
        <p:spPr>
          <a:xfrm>
            <a:off x="1450967" y="53640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784EC11-55B9-4E4C-85F0-8394BC2BF547}"/>
              </a:ext>
            </a:extLst>
          </p:cNvPr>
          <p:cNvSpPr/>
          <p:nvPr/>
        </p:nvSpPr>
        <p:spPr>
          <a:xfrm>
            <a:off x="1890966" y="54417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C70D5D5-D569-4032-A037-3CCB1DCB6CD3}"/>
              </a:ext>
            </a:extLst>
          </p:cNvPr>
          <p:cNvSpPr/>
          <p:nvPr/>
        </p:nvSpPr>
        <p:spPr>
          <a:xfrm>
            <a:off x="2330965" y="54417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85FC8EC-7908-41F4-8541-B52CCF62074A}"/>
              </a:ext>
            </a:extLst>
          </p:cNvPr>
          <p:cNvSpPr/>
          <p:nvPr/>
        </p:nvSpPr>
        <p:spPr>
          <a:xfrm>
            <a:off x="2770964" y="54417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06FF77B-87CB-4FFE-AD5C-E02F46455AED}"/>
              </a:ext>
            </a:extLst>
          </p:cNvPr>
          <p:cNvSpPr/>
          <p:nvPr/>
        </p:nvSpPr>
        <p:spPr>
          <a:xfrm>
            <a:off x="3210963" y="54417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267CC8D-F4C0-476E-BE7B-8F657219730E}"/>
              </a:ext>
            </a:extLst>
          </p:cNvPr>
          <p:cNvSpPr/>
          <p:nvPr/>
        </p:nvSpPr>
        <p:spPr>
          <a:xfrm>
            <a:off x="3646452" y="544176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921FFEF-CA67-4205-B863-7361019F154D}"/>
              </a:ext>
            </a:extLst>
          </p:cNvPr>
          <p:cNvSpPr/>
          <p:nvPr/>
        </p:nvSpPr>
        <p:spPr>
          <a:xfrm>
            <a:off x="4081941" y="53269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A941B38-90B2-44C9-AA0D-19D9CB007772}"/>
              </a:ext>
            </a:extLst>
          </p:cNvPr>
          <p:cNvSpPr/>
          <p:nvPr/>
        </p:nvSpPr>
        <p:spPr>
          <a:xfrm>
            <a:off x="4306338" y="971550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D208DEF-2CDF-4C02-848B-74DE75AD3757}"/>
              </a:ext>
            </a:extLst>
          </p:cNvPr>
          <p:cNvSpPr/>
          <p:nvPr/>
        </p:nvSpPr>
        <p:spPr>
          <a:xfrm>
            <a:off x="1998907" y="1821332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FBD485B-6857-40CB-84E0-5C02DD59B2A5}"/>
              </a:ext>
            </a:extLst>
          </p:cNvPr>
          <p:cNvSpPr/>
          <p:nvPr/>
        </p:nvSpPr>
        <p:spPr>
          <a:xfrm>
            <a:off x="2441819" y="1821332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F8BF27D-10E4-4DDD-A787-1FA55533CAF4}"/>
              </a:ext>
            </a:extLst>
          </p:cNvPr>
          <p:cNvSpPr/>
          <p:nvPr/>
        </p:nvSpPr>
        <p:spPr>
          <a:xfrm>
            <a:off x="5180257" y="2254720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2550162-DFB3-4492-AC7E-88AC913AB37D}"/>
              </a:ext>
            </a:extLst>
          </p:cNvPr>
          <p:cNvSpPr/>
          <p:nvPr/>
        </p:nvSpPr>
        <p:spPr>
          <a:xfrm>
            <a:off x="1995768" y="2246646"/>
            <a:ext cx="2151332" cy="389776"/>
          </a:xfrm>
          <a:prstGeom prst="roundRect">
            <a:avLst>
              <a:gd name="adj" fmla="val 1417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7CB3B41-BA33-4A22-8919-4B57A2E8203F}"/>
              </a:ext>
            </a:extLst>
          </p:cNvPr>
          <p:cNvSpPr/>
          <p:nvPr/>
        </p:nvSpPr>
        <p:spPr>
          <a:xfrm>
            <a:off x="6058893" y="2254719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C9B32EB-7C84-4E7E-A5FE-220517EE6EA6}"/>
              </a:ext>
            </a:extLst>
          </p:cNvPr>
          <p:cNvSpPr/>
          <p:nvPr/>
        </p:nvSpPr>
        <p:spPr>
          <a:xfrm>
            <a:off x="5624050" y="2254719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37FFACE-0738-412D-9BB5-A2AC924F89FE}"/>
              </a:ext>
            </a:extLst>
          </p:cNvPr>
          <p:cNvSpPr/>
          <p:nvPr/>
        </p:nvSpPr>
        <p:spPr>
          <a:xfrm>
            <a:off x="1569455" y="1821030"/>
            <a:ext cx="396351" cy="38947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1A80BB2-8FC9-466E-9186-EA743E98D402}"/>
              </a:ext>
            </a:extLst>
          </p:cNvPr>
          <p:cNvSpPr/>
          <p:nvPr/>
        </p:nvSpPr>
        <p:spPr>
          <a:xfrm rot="18777134">
            <a:off x="2058049" y="4255389"/>
            <a:ext cx="1301580" cy="493168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c partiel 31">
            <a:extLst>
              <a:ext uri="{FF2B5EF4-FFF2-40B4-BE49-F238E27FC236}">
                <a16:creationId xmlns:a16="http://schemas.microsoft.com/office/drawing/2014/main" id="{B6CA7F30-FE15-4362-8F90-3C04BB7C3994}"/>
              </a:ext>
            </a:extLst>
          </p:cNvPr>
          <p:cNvSpPr/>
          <p:nvPr/>
        </p:nvSpPr>
        <p:spPr>
          <a:xfrm rot="2463048">
            <a:off x="1739525" y="4142456"/>
            <a:ext cx="534831" cy="1304936"/>
          </a:xfrm>
          <a:prstGeom prst="pie">
            <a:avLst>
              <a:gd name="adj1" fmla="val 0"/>
              <a:gd name="adj2" fmla="val 1644826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Arc partiel 32">
            <a:extLst>
              <a:ext uri="{FF2B5EF4-FFF2-40B4-BE49-F238E27FC236}">
                <a16:creationId xmlns:a16="http://schemas.microsoft.com/office/drawing/2014/main" id="{9070EE81-7F2D-4BB5-BCCB-B194A5B4EA00}"/>
              </a:ext>
            </a:extLst>
          </p:cNvPr>
          <p:cNvSpPr/>
          <p:nvPr/>
        </p:nvSpPr>
        <p:spPr>
          <a:xfrm rot="2463048">
            <a:off x="2201753" y="4850057"/>
            <a:ext cx="771346" cy="857334"/>
          </a:xfrm>
          <a:prstGeom prst="pie">
            <a:avLst>
              <a:gd name="adj1" fmla="val 15737554"/>
              <a:gd name="adj2" fmla="val 1007955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Arc partiel 33">
            <a:extLst>
              <a:ext uri="{FF2B5EF4-FFF2-40B4-BE49-F238E27FC236}">
                <a16:creationId xmlns:a16="http://schemas.microsoft.com/office/drawing/2014/main" id="{8452B5EA-B69D-490B-8293-B7C7A6A16DED}"/>
              </a:ext>
            </a:extLst>
          </p:cNvPr>
          <p:cNvSpPr/>
          <p:nvPr/>
        </p:nvSpPr>
        <p:spPr>
          <a:xfrm rot="13168779">
            <a:off x="2582532" y="4515330"/>
            <a:ext cx="534831" cy="1304936"/>
          </a:xfrm>
          <a:prstGeom prst="pie">
            <a:avLst>
              <a:gd name="adj1" fmla="val 16525125"/>
              <a:gd name="adj2" fmla="val 1644826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1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BD2053-4120-40AD-A229-E224582D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Dummyengine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simpleengine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CE9A4F-2688-4B3D-8D00-E01A57FF1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/>
              <a:t>DummyEngine</a:t>
            </a:r>
            <a:r>
              <a:rPr lang="fr-FR" dirty="0"/>
              <a:t> : interaction de tous les corps sur le body</a:t>
            </a:r>
          </a:p>
          <a:p>
            <a:r>
              <a:rPr lang="fr-FR" u="sng" dirty="0" err="1"/>
              <a:t>SimpleEngine</a:t>
            </a:r>
            <a:r>
              <a:rPr lang="fr-FR" dirty="0"/>
              <a:t> : interaction des corps de numéro plus petit avec le body </a:t>
            </a:r>
            <a:endParaRPr lang="en-US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84D323F1-A770-4955-BDB2-27015AE92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897561"/>
              </p:ext>
            </p:extLst>
          </p:nvPr>
        </p:nvGraphicFramePr>
        <p:xfrm>
          <a:off x="1600200" y="3581400"/>
          <a:ext cx="32004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79789505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23806358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1165687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7171879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8698460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59156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559996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4750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1675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28756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E2AA583-78EF-4438-BCD1-B2CBB9E15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45496"/>
              </p:ext>
            </p:extLst>
          </p:nvPr>
        </p:nvGraphicFramePr>
        <p:xfrm>
          <a:off x="7239000" y="3581400"/>
          <a:ext cx="32004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79789505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23806358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1165687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7171879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8698460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59156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559996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4750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1675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28756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28309074-CB59-4BB1-981E-4E499512A1F6}"/>
              </a:ext>
            </a:extLst>
          </p:cNvPr>
          <p:cNvSpPr txBox="1"/>
          <p:nvPr/>
        </p:nvSpPr>
        <p:spPr>
          <a:xfrm>
            <a:off x="7543800" y="5943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SimpleEngine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EFD357-B6EC-40BE-AB03-146C5DA67A77}"/>
              </a:ext>
            </a:extLst>
          </p:cNvPr>
          <p:cNvSpPr txBox="1"/>
          <p:nvPr/>
        </p:nvSpPr>
        <p:spPr>
          <a:xfrm>
            <a:off x="1905000" y="59171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DummyEngine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28E9D8-77B6-4231-8E7C-639060AD56F2}"/>
              </a:ext>
            </a:extLst>
          </p:cNvPr>
          <p:cNvSpPr txBox="1"/>
          <p:nvPr/>
        </p:nvSpPr>
        <p:spPr>
          <a:xfrm>
            <a:off x="1905000" y="621357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N²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720D98-49EE-46CA-BED7-D5B5D21E039A}"/>
              </a:ext>
            </a:extLst>
          </p:cNvPr>
          <p:cNvSpPr txBox="1"/>
          <p:nvPr/>
        </p:nvSpPr>
        <p:spPr>
          <a:xfrm>
            <a:off x="7543800" y="621357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(N-1)*N/2 ~ N²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2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78CC92-F4BF-4436-B6AA-B1F60426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Collision dans engine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667DD8-4BC5-40C6-A228-FF42837DD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8407"/>
            <a:ext cx="6324600" cy="2590800"/>
          </a:xfrm>
        </p:spPr>
        <p:txBody>
          <a:bodyPr>
            <a:normAutofit/>
          </a:bodyPr>
          <a:lstStyle/>
          <a:p>
            <a:pPr algn="just"/>
            <a:r>
              <a:rPr lang="fr-FR" u="sng"/>
              <a:t>Main</a:t>
            </a:r>
            <a:r>
              <a:rPr lang="fr-FR"/>
              <a:t> </a:t>
            </a:r>
            <a:r>
              <a:rPr lang="fr-FR" dirty="0">
                <a:sym typeface="Wingdings" panose="05000000000000000000" pitchFamily="2" charset="2"/>
              </a:rPr>
              <a:t>: points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rouges</a:t>
            </a:r>
          </a:p>
          <a:p>
            <a:pPr marL="68580" indent="0" algn="just">
              <a:buNone/>
            </a:pPr>
            <a:r>
              <a:rPr lang="fr-FR" dirty="0">
                <a:sym typeface="Wingdings" panose="05000000000000000000" pitchFamily="2" charset="2"/>
              </a:rPr>
              <a:t>	 seuil de collision plus</a:t>
            </a:r>
            <a:r>
              <a:rPr lang="en-US" dirty="0">
                <a:sym typeface="Wingdings" panose="05000000000000000000" pitchFamily="2" charset="2"/>
              </a:rPr>
              <a:t> grand</a:t>
            </a:r>
          </a:p>
          <a:p>
            <a:pPr marL="68580" indent="0" algn="just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algn="just"/>
            <a:r>
              <a:rPr lang="en-US" u="sng" dirty="0">
                <a:sym typeface="Wingdings" panose="05000000000000000000" pitchFamily="2" charset="2"/>
              </a:rPr>
              <a:t>Engine</a:t>
            </a:r>
            <a:r>
              <a:rPr lang="en-US" dirty="0">
                <a:sym typeface="Wingdings" panose="05000000000000000000" pitchFamily="2" charset="2"/>
              </a:rPr>
              <a:t> : points noirs</a:t>
            </a:r>
          </a:p>
          <a:p>
            <a:pPr marL="6858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fr-FR" dirty="0">
                <a:sym typeface="Wingdings" panose="05000000000000000000" pitchFamily="2" charset="2"/>
              </a:rPr>
              <a:t>seuil de collision plus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faible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Ouvrir la photo">
            <a:extLst>
              <a:ext uri="{FF2B5EF4-FFF2-40B4-BE49-F238E27FC236}">
                <a16:creationId xmlns:a16="http://schemas.microsoft.com/office/drawing/2014/main" id="{305797F9-4EEE-4B25-BF17-92A703C6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72413" y="1195388"/>
            <a:ext cx="3048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66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C73CA6-91A7-459E-840A-9BCF18CCE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911350"/>
            <a:ext cx="6248400" cy="4330700"/>
          </a:xfrm>
        </p:spPr>
        <p:txBody>
          <a:bodyPr anchor="ctr">
            <a:normAutofit/>
          </a:bodyPr>
          <a:lstStyle/>
          <a:p>
            <a:r>
              <a:rPr lang="fr-FR" sz="2000" u="sng" dirty="0"/>
              <a:t>Première idée</a:t>
            </a:r>
            <a:r>
              <a:rPr lang="fr-FR" sz="2000" dirty="0"/>
              <a:t> : utilisation de </a:t>
            </a:r>
            <a:r>
              <a:rPr lang="fr-FR" sz="2000" dirty="0" err="1"/>
              <a:t>randbytes</a:t>
            </a:r>
            <a:endParaRPr lang="fr-FR" sz="2000" dirty="0"/>
          </a:p>
          <a:p>
            <a:endParaRPr lang="fr-FR" sz="2000" dirty="0"/>
          </a:p>
          <a:p>
            <a:r>
              <a:rPr lang="fr-FR" sz="2000" u="sng" dirty="0"/>
              <a:t>Problème</a:t>
            </a:r>
            <a:r>
              <a:rPr lang="fr-FR" sz="2000" dirty="0"/>
              <a:t> : non présente sur d’anciennes versions Python</a:t>
            </a:r>
          </a:p>
          <a:p>
            <a:endParaRPr lang="fr-FR" sz="2000" dirty="0"/>
          </a:p>
          <a:p>
            <a:r>
              <a:rPr lang="fr-FR" sz="2000" u="sng" dirty="0"/>
              <a:t>Solution</a:t>
            </a:r>
            <a:r>
              <a:rPr lang="fr-FR" sz="2000" dirty="0"/>
              <a:t> : pour astres : liste des constellations</a:t>
            </a:r>
          </a:p>
          <a:p>
            <a:r>
              <a:rPr lang="fr-FR" sz="2000" dirty="0"/>
              <a:t>	   pour astéroïdes :  x + nombre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085F61-DE30-4EDC-8537-2D87618BF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7"/>
          <a:stretch/>
        </p:blipFill>
        <p:spPr>
          <a:xfrm>
            <a:off x="6629400" y="1676400"/>
            <a:ext cx="4822349" cy="4800601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E776EB-62C1-4A9C-BCD3-18E63BB4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4306"/>
            <a:ext cx="109728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/>
              <a:t>Un Problème de noms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0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507655-A19E-40E9-9192-030A3DE2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L’importance de Copy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8B27A8-CFAB-4C97-83CF-148949148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12192000" cy="533400"/>
          </a:xfrm>
        </p:spPr>
        <p:txBody>
          <a:bodyPr/>
          <a:lstStyle/>
          <a:p>
            <a:pPr marL="68580" indent="0">
              <a:buNone/>
            </a:pPr>
            <a:r>
              <a:rPr lang="fr-FR" dirty="0"/>
              <a:t>Résolution du problème d’étiquette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2F0A692-F7C4-478F-9378-2D8805FBD2D9}"/>
              </a:ext>
            </a:extLst>
          </p:cNvPr>
          <p:cNvSpPr txBox="1"/>
          <p:nvPr/>
        </p:nvSpPr>
        <p:spPr>
          <a:xfrm>
            <a:off x="7757964" y="603945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 = </a:t>
            </a:r>
            <a:r>
              <a:rPr lang="fr-FR" dirty="0" err="1"/>
              <a:t>A.copy</a:t>
            </a:r>
            <a:r>
              <a:rPr lang="fr-FR" dirty="0"/>
              <a:t>()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2275D51-F6D3-42D1-95C6-4E87B384FE6B}"/>
              </a:ext>
            </a:extLst>
          </p:cNvPr>
          <p:cNvSpPr txBox="1"/>
          <p:nvPr/>
        </p:nvSpPr>
        <p:spPr>
          <a:xfrm>
            <a:off x="1843237" y="603945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 = A</a:t>
            </a:r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FD2266F-984C-4EE5-9FD5-3D112E7CBCC6}"/>
              </a:ext>
            </a:extLst>
          </p:cNvPr>
          <p:cNvSpPr/>
          <p:nvPr/>
        </p:nvSpPr>
        <p:spPr>
          <a:xfrm flipH="1">
            <a:off x="2743199" y="4114800"/>
            <a:ext cx="1690837" cy="1676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731DB710-74C7-4795-A560-ADF754EF01E5}"/>
              </a:ext>
            </a:extLst>
          </p:cNvPr>
          <p:cNvSpPr/>
          <p:nvPr/>
        </p:nvSpPr>
        <p:spPr>
          <a:xfrm flipH="1">
            <a:off x="2462061" y="3505200"/>
            <a:ext cx="2186138" cy="29035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CBB38B6-FA24-4A3F-8BAB-E5E41408B503}"/>
              </a:ext>
            </a:extLst>
          </p:cNvPr>
          <p:cNvSpPr/>
          <p:nvPr/>
        </p:nvSpPr>
        <p:spPr>
          <a:xfrm flipH="1">
            <a:off x="8915399" y="4495800"/>
            <a:ext cx="1052359" cy="9906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A35B0B8-76D3-410E-9D8A-0A9E74DC0775}"/>
              </a:ext>
            </a:extLst>
          </p:cNvPr>
          <p:cNvSpPr/>
          <p:nvPr/>
        </p:nvSpPr>
        <p:spPr>
          <a:xfrm flipH="1">
            <a:off x="8846420" y="2667000"/>
            <a:ext cx="1052359" cy="9906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4F0A6461-8E80-4B61-B2DC-0B092E16D58E}"/>
              </a:ext>
            </a:extLst>
          </p:cNvPr>
          <p:cNvSpPr/>
          <p:nvPr/>
        </p:nvSpPr>
        <p:spPr>
          <a:xfrm>
            <a:off x="9372600" y="4305300"/>
            <a:ext cx="1143000" cy="381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endParaRPr lang="en-US" dirty="0"/>
          </a:p>
        </p:txBody>
      </p:sp>
      <p:sp>
        <p:nvSpPr>
          <p:cNvPr id="10" name="Organigramme : Procédé 9">
            <a:extLst>
              <a:ext uri="{FF2B5EF4-FFF2-40B4-BE49-F238E27FC236}">
                <a16:creationId xmlns:a16="http://schemas.microsoft.com/office/drawing/2014/main" id="{99050F15-EB88-49A5-B708-6F0F575D7EF1}"/>
              </a:ext>
            </a:extLst>
          </p:cNvPr>
          <p:cNvSpPr/>
          <p:nvPr/>
        </p:nvSpPr>
        <p:spPr>
          <a:xfrm>
            <a:off x="9372600" y="2477302"/>
            <a:ext cx="1143000" cy="381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endParaRPr lang="en-US" dirty="0"/>
          </a:p>
        </p:txBody>
      </p:sp>
      <p:sp>
        <p:nvSpPr>
          <p:cNvPr id="7" name="Organigramme : Procédé 6">
            <a:extLst>
              <a:ext uri="{FF2B5EF4-FFF2-40B4-BE49-F238E27FC236}">
                <a16:creationId xmlns:a16="http://schemas.microsoft.com/office/drawing/2014/main" id="{690B79FB-4AFA-4968-B12A-A74414B1357C}"/>
              </a:ext>
            </a:extLst>
          </p:cNvPr>
          <p:cNvSpPr/>
          <p:nvPr/>
        </p:nvSpPr>
        <p:spPr>
          <a:xfrm>
            <a:off x="3581400" y="3276600"/>
            <a:ext cx="1143000" cy="381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endParaRPr lang="en-US" dirty="0"/>
          </a:p>
        </p:txBody>
      </p:sp>
      <p:sp>
        <p:nvSpPr>
          <p:cNvPr id="8" name="Organigramme : Procédé 7">
            <a:extLst>
              <a:ext uri="{FF2B5EF4-FFF2-40B4-BE49-F238E27FC236}">
                <a16:creationId xmlns:a16="http://schemas.microsoft.com/office/drawing/2014/main" id="{1A1C10A6-1535-4016-8A37-77AE16F745A4}"/>
              </a:ext>
            </a:extLst>
          </p:cNvPr>
          <p:cNvSpPr/>
          <p:nvPr/>
        </p:nvSpPr>
        <p:spPr>
          <a:xfrm>
            <a:off x="3581400" y="3924300"/>
            <a:ext cx="1143000" cy="381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endParaRPr lang="en-US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8BB2BA4-AFF8-4F09-AFCE-A5FA6662C8D7}"/>
              </a:ext>
            </a:extLst>
          </p:cNvPr>
          <p:cNvSpPr/>
          <p:nvPr/>
        </p:nvSpPr>
        <p:spPr>
          <a:xfrm>
            <a:off x="1219200" y="4953000"/>
            <a:ext cx="3810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Objet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7F85F4D-A31D-4157-A589-8CAB6A0C1797}"/>
              </a:ext>
            </a:extLst>
          </p:cNvPr>
          <p:cNvSpPr/>
          <p:nvPr/>
        </p:nvSpPr>
        <p:spPr>
          <a:xfrm>
            <a:off x="7162802" y="4953000"/>
            <a:ext cx="3810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Objet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B2FDD8A-BBC4-4161-9FB0-4BCAAEB274AC}"/>
              </a:ext>
            </a:extLst>
          </p:cNvPr>
          <p:cNvSpPr/>
          <p:nvPr/>
        </p:nvSpPr>
        <p:spPr>
          <a:xfrm>
            <a:off x="7148364" y="3124200"/>
            <a:ext cx="3810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Objet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10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16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5087220_TF10290551" id="{A1468E82-D2D4-4D60-95FA-6F351C9D3D7F}" vid="{9E7B7CA8-081F-40E0-AB9D-61F2B254AD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Projet de l’école sur le système solaire</Template>
  <TotalTime>54</TotalTime>
  <Words>169</Words>
  <Application>Microsoft Office PowerPoint</Application>
  <PresentationFormat>Grand écran</PresentationFormat>
  <Paragraphs>48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Calibri</vt:lpstr>
      <vt:lpstr>Microsoft Sans Serif</vt:lpstr>
      <vt:lpstr>Wingdings</vt:lpstr>
      <vt:lpstr>Wingdings 2</vt:lpstr>
      <vt:lpstr>Wingdings 3</vt:lpstr>
      <vt:lpstr>IntroducingPowerPoint2016</vt:lpstr>
      <vt:lpstr>N-Body Problem</vt:lpstr>
      <vt:lpstr>Sommaire</vt:lpstr>
      <vt:lpstr>4 simulations / 4 objectifs</vt:lpstr>
      <vt:lpstr>Présentation PowerPoint</vt:lpstr>
      <vt:lpstr>Dummyengine  simpleengine</vt:lpstr>
      <vt:lpstr>Collision dans engine</vt:lpstr>
      <vt:lpstr>Un Problème de noms</vt:lpstr>
      <vt:lpstr>L’importance de Copy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N-Body Problem</dc:title>
  <dc:creator>Chloé Balmes</dc:creator>
  <cp:lastModifiedBy>Defrance Victor</cp:lastModifiedBy>
  <cp:revision>18</cp:revision>
  <dcterms:created xsi:type="dcterms:W3CDTF">2021-05-23T19:43:09Z</dcterms:created>
  <dcterms:modified xsi:type="dcterms:W3CDTF">2021-05-25T10:24:49Z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